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57" r:id="rId5"/>
    <p:sldId id="265" r:id="rId6"/>
    <p:sldId id="262" r:id="rId7"/>
    <p:sldId id="261" r:id="rId8"/>
    <p:sldId id="264" r:id="rId9"/>
    <p:sldId id="267" r:id="rId10"/>
    <p:sldId id="260" r:id="rId11"/>
    <p:sldId id="269" r:id="rId12"/>
    <p:sldId id="268" r:id="rId13"/>
    <p:sldId id="259" r:id="rId14"/>
    <p:sldId id="270" r:id="rId15"/>
    <p:sldId id="271" r:id="rId16"/>
    <p:sldId id="272"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E66B8C2-D3F5-48EA-B2D1-96523F4881E8}" type="datetimeFigureOut">
              <a:rPr lang="pl-PL" smtClean="0"/>
              <a:t>06.03.2023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99961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E66B8C2-D3F5-48EA-B2D1-96523F4881E8}" type="datetimeFigureOut">
              <a:rPr lang="pl-PL" smtClean="0"/>
              <a:t>06.03.2023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344708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E66B8C2-D3F5-48EA-B2D1-96523F4881E8}" type="datetimeFigureOut">
              <a:rPr lang="pl-PL" smtClean="0"/>
              <a:t>06.03.2023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193142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E66B8C2-D3F5-48EA-B2D1-96523F4881E8}" type="datetimeFigureOut">
              <a:rPr lang="pl-PL" smtClean="0"/>
              <a:t>06.03.2023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299847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BE66B8C2-D3F5-48EA-B2D1-96523F4881E8}" type="datetimeFigureOut">
              <a:rPr lang="pl-PL" smtClean="0"/>
              <a:t>06.03.2023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3424249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E66B8C2-D3F5-48EA-B2D1-96523F4881E8}" type="datetimeFigureOut">
              <a:rPr lang="pl-PL" smtClean="0"/>
              <a:t>06.03.2023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320640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E66B8C2-D3F5-48EA-B2D1-96523F4881E8}" type="datetimeFigureOut">
              <a:rPr lang="pl-PL" smtClean="0"/>
              <a:t>06.03.2023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246838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66B8C2-D3F5-48EA-B2D1-96523F4881E8}" type="datetimeFigureOut">
              <a:rPr lang="pl-PL" smtClean="0"/>
              <a:t>06.03.2023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24923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E66B8C2-D3F5-48EA-B2D1-96523F4881E8}" type="datetimeFigureOut">
              <a:rPr lang="pl-PL" smtClean="0"/>
              <a:t>06.03.2023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93700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BE66B8C2-D3F5-48EA-B2D1-96523F4881E8}" type="datetimeFigureOut">
              <a:rPr lang="pl-PL" smtClean="0"/>
              <a:t>06.03.2023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310190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BE66B8C2-D3F5-48EA-B2D1-96523F4881E8}" type="datetimeFigureOut">
              <a:rPr lang="pl-PL" smtClean="0"/>
              <a:t>06.03.2023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2BC4A7-E3A5-425B-94CE-270A563AC132}" type="slidenum">
              <a:rPr lang="pl-PL" smtClean="0"/>
              <a:t>‹#›</a:t>
            </a:fld>
            <a:endParaRPr lang="pl-PL"/>
          </a:p>
        </p:txBody>
      </p:sp>
    </p:spTree>
    <p:extLst>
      <p:ext uri="{BB962C8B-B14F-4D97-AF65-F5344CB8AC3E}">
        <p14:creationId xmlns:p14="http://schemas.microsoft.com/office/powerpoint/2010/main" val="93205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6B8C2-D3F5-48EA-B2D1-96523F4881E8}" type="datetimeFigureOut">
              <a:rPr lang="pl-PL" smtClean="0"/>
              <a:t>06.03.2023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BC4A7-E3A5-425B-94CE-270A563AC132}" type="slidenum">
              <a:rPr lang="pl-PL" smtClean="0"/>
              <a:t>‹#›</a:t>
            </a:fld>
            <a:endParaRPr lang="pl-PL"/>
          </a:p>
        </p:txBody>
      </p:sp>
    </p:spTree>
    <p:extLst>
      <p:ext uri="{BB962C8B-B14F-4D97-AF65-F5344CB8AC3E}">
        <p14:creationId xmlns:p14="http://schemas.microsoft.com/office/powerpoint/2010/main" val="274535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en-GB" sz="3600" dirty="0"/>
              <a:t>Why do lawyers need knowledge of WBSRCE (Water, Biodiversity, ecosystem Services, Resilience, Culture, Education)?</a:t>
            </a:r>
            <a:endParaRPr lang="pl-PL" sz="3600" dirty="0"/>
          </a:p>
        </p:txBody>
      </p:sp>
      <p:sp>
        <p:nvSpPr>
          <p:cNvPr id="3" name="Podtytuł 2"/>
          <p:cNvSpPr>
            <a:spLocks noGrp="1"/>
          </p:cNvSpPr>
          <p:nvPr>
            <p:ph type="subTitle" idx="1"/>
          </p:nvPr>
        </p:nvSpPr>
        <p:spPr/>
        <p:txBody>
          <a:bodyPr/>
          <a:lstStyle/>
          <a:p>
            <a:r>
              <a:rPr lang="pl-PL" altLang="pl-PL" dirty="0"/>
              <a:t>Prof. Bartosz Wojciechowski, the Center for the </a:t>
            </a:r>
            <a:r>
              <a:rPr lang="pl-PL" altLang="pl-PL" dirty="0" err="1"/>
              <a:t>Theory</a:t>
            </a:r>
            <a:r>
              <a:rPr lang="pl-PL" altLang="pl-PL" dirty="0"/>
              <a:t> and </a:t>
            </a:r>
            <a:r>
              <a:rPr lang="pl-PL" altLang="pl-PL" dirty="0" err="1"/>
              <a:t>Philosophy</a:t>
            </a:r>
            <a:r>
              <a:rPr lang="pl-PL" altLang="pl-PL" dirty="0"/>
              <a:t> of Human </a:t>
            </a:r>
            <a:r>
              <a:rPr lang="pl-PL" altLang="pl-PL" dirty="0" err="1"/>
              <a:t>Rights</a:t>
            </a:r>
            <a:r>
              <a:rPr lang="pl-PL" altLang="pl-PL" dirty="0"/>
              <a:t> </a:t>
            </a:r>
            <a:r>
              <a:rPr lang="pl-PL" altLang="pl-PL" dirty="0" err="1"/>
              <a:t>at</a:t>
            </a:r>
            <a:r>
              <a:rPr lang="pl-PL" altLang="pl-PL" dirty="0"/>
              <a:t> the University of </a:t>
            </a:r>
            <a:r>
              <a:rPr lang="pl-PL" altLang="pl-PL" dirty="0" err="1"/>
              <a:t>Lodz</a:t>
            </a:r>
            <a:r>
              <a:rPr lang="pl-PL" altLang="pl-PL" dirty="0"/>
              <a:t>, the </a:t>
            </a:r>
            <a:r>
              <a:rPr lang="pl-PL" altLang="pl-PL" dirty="0" err="1"/>
              <a:t>Judge</a:t>
            </a:r>
            <a:r>
              <a:rPr lang="pl-PL" altLang="pl-PL" dirty="0"/>
              <a:t> in the </a:t>
            </a:r>
            <a:r>
              <a:rPr lang="pl-PL" altLang="pl-PL" dirty="0" err="1"/>
              <a:t>Supreme</a:t>
            </a:r>
            <a:r>
              <a:rPr lang="pl-PL" altLang="pl-PL" dirty="0"/>
              <a:t> </a:t>
            </a:r>
            <a:r>
              <a:rPr lang="pl-PL" altLang="pl-PL" dirty="0" err="1"/>
              <a:t>Administrative</a:t>
            </a:r>
            <a:r>
              <a:rPr lang="pl-PL" altLang="pl-PL" dirty="0"/>
              <a:t> Court, a </a:t>
            </a:r>
            <a:r>
              <a:rPr lang="pl-PL" altLang="pl-PL" dirty="0" err="1"/>
              <a:t>Head</a:t>
            </a:r>
            <a:r>
              <a:rPr lang="pl-PL" altLang="pl-PL" dirty="0"/>
              <a:t> of the </a:t>
            </a:r>
            <a:r>
              <a:rPr lang="pl-PL" altLang="pl-PL" dirty="0" err="1"/>
              <a:t>European</a:t>
            </a:r>
            <a:r>
              <a:rPr lang="pl-PL" altLang="pl-PL" dirty="0"/>
              <a:t> Law </a:t>
            </a:r>
            <a:r>
              <a:rPr lang="pl-PL" altLang="pl-PL" dirty="0" err="1"/>
              <a:t>Faculty</a:t>
            </a:r>
            <a:endParaRPr lang="pl-PL" dirty="0"/>
          </a:p>
        </p:txBody>
      </p:sp>
    </p:spTree>
    <p:extLst>
      <p:ext uri="{BB962C8B-B14F-4D97-AF65-F5344CB8AC3E}">
        <p14:creationId xmlns:p14="http://schemas.microsoft.com/office/powerpoint/2010/main" val="2421196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Case: </a:t>
            </a:r>
            <a:r>
              <a:rPr lang="pl-PL" dirty="0" err="1"/>
              <a:t>Grabia</a:t>
            </a:r>
            <a:r>
              <a:rPr lang="pl-PL" dirty="0"/>
              <a:t> </a:t>
            </a:r>
            <a:r>
              <a:rPr lang="pl-PL" dirty="0" err="1"/>
              <a:t>river</a:t>
            </a:r>
            <a:r>
              <a:rPr lang="pl-PL" dirty="0"/>
              <a:t>/</a:t>
            </a:r>
            <a:r>
              <a:rPr lang="pl-PL" dirty="0" err="1"/>
              <a:t>close</a:t>
            </a:r>
            <a:r>
              <a:rPr lang="pl-PL" dirty="0"/>
              <a:t> to </a:t>
            </a:r>
            <a:r>
              <a:rPr lang="pl-PL" dirty="0" err="1"/>
              <a:t>Lask</a:t>
            </a:r>
            <a:endParaRPr lang="pl-PL" dirty="0"/>
          </a:p>
        </p:txBody>
      </p:sp>
      <p:pic>
        <p:nvPicPr>
          <p:cNvPr id="6" name="Symbol zastępczy zawartośc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3829" y="1477840"/>
            <a:ext cx="6722892" cy="4487531"/>
          </a:xfrm>
        </p:spPr>
      </p:pic>
    </p:spTree>
    <p:extLst>
      <p:ext uri="{BB962C8B-B14F-4D97-AF65-F5344CB8AC3E}">
        <p14:creationId xmlns:p14="http://schemas.microsoft.com/office/powerpoint/2010/main" val="2100096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en-GB" dirty="0"/>
              <a:t>Professor </a:t>
            </a:r>
            <a:r>
              <a:rPr lang="en-GB" dirty="0" err="1"/>
              <a:t>Maciej</a:t>
            </a:r>
            <a:r>
              <a:rPr lang="en-GB" dirty="0"/>
              <a:t> </a:t>
            </a:r>
            <a:r>
              <a:rPr lang="en-GB" dirty="0" err="1"/>
              <a:t>Zalewski</a:t>
            </a:r>
            <a:r>
              <a:rPr lang="en-GB" dirty="0"/>
              <a:t> and Professor Edyta </a:t>
            </a:r>
            <a:r>
              <a:rPr lang="en-GB" dirty="0" err="1"/>
              <a:t>Kiedrzyńska</a:t>
            </a:r>
            <a:r>
              <a:rPr lang="en-GB" dirty="0"/>
              <a:t>, as well as other members of their team from the European Regional Centre for </a:t>
            </a:r>
            <a:r>
              <a:rPr lang="en-GB" dirty="0" err="1"/>
              <a:t>Ecohydrology</a:t>
            </a:r>
            <a:r>
              <a:rPr lang="en-GB" dirty="0"/>
              <a:t> of the Polish Academy of Sciences, aptly point out that anthropogenic changes caused by water and land management result in accelerated outflow of water from catchments through river regulation and bank levelling (in the article </a:t>
            </a:r>
            <a:r>
              <a:rPr lang="en-GB" i="1" dirty="0"/>
              <a:t>The enhancement of valley water retentiveness in climate change conditions</a:t>
            </a:r>
            <a:r>
              <a:rPr lang="en-GB" dirty="0"/>
              <a:t>).</a:t>
            </a:r>
            <a:endParaRPr lang="pl-PL" dirty="0"/>
          </a:p>
          <a:p>
            <a:endParaRPr lang="pl-PL" dirty="0"/>
          </a:p>
        </p:txBody>
      </p:sp>
    </p:spTree>
    <p:extLst>
      <p:ext uri="{BB962C8B-B14F-4D97-AF65-F5344CB8AC3E}">
        <p14:creationId xmlns:p14="http://schemas.microsoft.com/office/powerpoint/2010/main" val="35237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t>
            </a:r>
            <a:r>
              <a:rPr lang="en-GB" dirty="0"/>
              <a:t>he </a:t>
            </a:r>
            <a:r>
              <a:rPr lang="en-GB" dirty="0" err="1"/>
              <a:t>Łask</a:t>
            </a:r>
            <a:r>
              <a:rPr lang="en-GB" dirty="0"/>
              <a:t> Reservoir project</a:t>
            </a:r>
            <a:endParaRPr lang="pl-PL" dirty="0"/>
          </a:p>
        </p:txBody>
      </p:sp>
      <p:sp>
        <p:nvSpPr>
          <p:cNvPr id="3" name="Symbol zastępczy zawartości 2"/>
          <p:cNvSpPr>
            <a:spLocks noGrp="1"/>
          </p:cNvSpPr>
          <p:nvPr>
            <p:ph idx="1"/>
          </p:nvPr>
        </p:nvSpPr>
        <p:spPr/>
        <p:txBody>
          <a:bodyPr>
            <a:normAutofit fontScale="77500" lnSpcReduction="20000"/>
          </a:bodyPr>
          <a:lstStyle/>
          <a:p>
            <a:r>
              <a:rPr lang="en-GB" dirty="0"/>
              <a:t>An example of the application of the </a:t>
            </a:r>
            <a:r>
              <a:rPr lang="en-GB" dirty="0" err="1"/>
              <a:t>ecohydrological</a:t>
            </a:r>
            <a:r>
              <a:rPr lang="en-GB" dirty="0"/>
              <a:t> approach in combination with hydrological engineering is the </a:t>
            </a:r>
            <a:r>
              <a:rPr lang="en-GB" dirty="0" err="1"/>
              <a:t>Łask</a:t>
            </a:r>
            <a:r>
              <a:rPr lang="en-GB" dirty="0"/>
              <a:t> Reservoir, which is under construction in the </a:t>
            </a:r>
            <a:r>
              <a:rPr lang="en-GB" dirty="0" err="1"/>
              <a:t>Grabia</a:t>
            </a:r>
            <a:r>
              <a:rPr lang="en-GB" dirty="0"/>
              <a:t> River basin. The </a:t>
            </a:r>
            <a:r>
              <a:rPr lang="en-GB" dirty="0" err="1"/>
              <a:t>Łask</a:t>
            </a:r>
            <a:r>
              <a:rPr lang="en-GB" dirty="0"/>
              <a:t> Reservoir is designed to increase environmental potential in line with the strategy of WBSRCE (Water, Biodiversity, ecosystem Services, Resilience, Culture, Education). The area originally intended for the reservoir is a section of an invaluable meandering lowland river. As the primary function of the planned reservoir is recreation, the key idea was to maintain the natural character of the river while guaranteeing good water quality in the reservoir. </a:t>
            </a:r>
            <a:r>
              <a:rPr lang="en-GB" i="1" dirty="0"/>
              <a:t>To achieve this, a reservoir structure was proposed on a floodplain beside the river. In addition, a water quality analysis system was designed to automatically shut off inflow to the reservoir during low periods, when the minimum acceptable flow would be difficult to meet, and during periods of poor water quality, which would result in the accumulation of nutrients, eutrophication, and the occurrence of toxic algae blooms. In addition, in the reservoir inlet a sequential sedimentation-</a:t>
            </a:r>
            <a:r>
              <a:rPr lang="en-GB" i="1" dirty="0" err="1"/>
              <a:t>biofiltration</a:t>
            </a:r>
            <a:r>
              <a:rPr lang="en-GB" i="1" dirty="0"/>
              <a:t> system will be constructed to reduce suspended solids and nutrients, and its biological part (</a:t>
            </a:r>
            <a:r>
              <a:rPr lang="en-GB" i="1" dirty="0" err="1"/>
              <a:t>macrophyte</a:t>
            </a:r>
            <a:r>
              <a:rPr lang="en-GB" i="1" dirty="0"/>
              <a:t> communities) will be a refuge for biodiversity.</a:t>
            </a:r>
            <a:endParaRPr lang="pl-PL" dirty="0"/>
          </a:p>
        </p:txBody>
      </p:sp>
    </p:spTree>
    <p:extLst>
      <p:ext uri="{BB962C8B-B14F-4D97-AF65-F5344CB8AC3E}">
        <p14:creationId xmlns:p14="http://schemas.microsoft.com/office/powerpoint/2010/main" val="201857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a:t>
            </a:r>
            <a:r>
              <a:rPr lang="pl-PL" dirty="0" err="1"/>
              <a:t>state</a:t>
            </a:r>
            <a:r>
              <a:rPr lang="pl-PL" dirty="0"/>
              <a:t> as the </a:t>
            </a:r>
            <a:r>
              <a:rPr lang="pl-PL" dirty="0" err="1"/>
              <a:t>Leviathan</a:t>
            </a:r>
            <a:endParaRPr lang="pl-PL"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6058" y="1825625"/>
            <a:ext cx="6819884" cy="4351338"/>
          </a:xfrm>
        </p:spPr>
      </p:pic>
    </p:spTree>
    <p:extLst>
      <p:ext uri="{BB962C8B-B14F-4D97-AF65-F5344CB8AC3E}">
        <p14:creationId xmlns:p14="http://schemas.microsoft.com/office/powerpoint/2010/main" val="2495299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Positivistic</a:t>
            </a:r>
            <a:r>
              <a:rPr lang="pl-PL" dirty="0"/>
              <a:t> </a:t>
            </a:r>
            <a:r>
              <a:rPr lang="pl-PL" dirty="0" err="1"/>
              <a:t>thinking</a:t>
            </a:r>
            <a:endParaRPr lang="pl-PL" dirty="0"/>
          </a:p>
        </p:txBody>
      </p:sp>
      <p:sp>
        <p:nvSpPr>
          <p:cNvPr id="3" name="Symbol zastępczy zawartości 2"/>
          <p:cNvSpPr>
            <a:spLocks noGrp="1"/>
          </p:cNvSpPr>
          <p:nvPr>
            <p:ph idx="1"/>
          </p:nvPr>
        </p:nvSpPr>
        <p:spPr/>
        <p:txBody>
          <a:bodyPr/>
          <a:lstStyle/>
          <a:p>
            <a:r>
              <a:rPr lang="en-GB" dirty="0"/>
              <a:t>So why is there resistance from officials (public administration bodies) and lawyers? The answer seems simple: lack of adequate knowledge and fear of innovative approaches which challenge existing solutions.</a:t>
            </a:r>
            <a:endParaRPr lang="pl-PL" dirty="0"/>
          </a:p>
          <a:p>
            <a:endParaRPr lang="pl-PL" dirty="0"/>
          </a:p>
        </p:txBody>
      </p:sp>
    </p:spTree>
    <p:extLst>
      <p:ext uri="{BB962C8B-B14F-4D97-AF65-F5344CB8AC3E}">
        <p14:creationId xmlns:p14="http://schemas.microsoft.com/office/powerpoint/2010/main" val="2341990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Conclusion</a:t>
            </a:r>
            <a:endParaRPr lang="pl-PL" dirty="0"/>
          </a:p>
        </p:txBody>
      </p:sp>
      <p:sp>
        <p:nvSpPr>
          <p:cNvPr id="3" name="Symbol zastępczy zawartości 2"/>
          <p:cNvSpPr>
            <a:spLocks noGrp="1"/>
          </p:cNvSpPr>
          <p:nvPr>
            <p:ph idx="1"/>
          </p:nvPr>
        </p:nvSpPr>
        <p:spPr/>
        <p:txBody>
          <a:bodyPr/>
          <a:lstStyle/>
          <a:p>
            <a:r>
              <a:rPr lang="en-GB" dirty="0"/>
              <a:t>The right to water should be regarded as a subjective right of nature, in other words something more than a third-generation human right. It is a right belonging to all living organisms and nature as a whole, including the inanimate part.</a:t>
            </a:r>
            <a:endParaRPr lang="pl-PL" dirty="0"/>
          </a:p>
          <a:p>
            <a:r>
              <a:rPr lang="en-GB" dirty="0"/>
              <a:t>The situation in this field is dynamic, so it should be expected that the subjective approach to nature will increase in popularity, especially as the problem of environmental protection becomes more pressing and the ineffectiveness of the mechanisms used to date becomes more evident.</a:t>
            </a:r>
            <a:endParaRPr lang="pl-PL" dirty="0"/>
          </a:p>
          <a:p>
            <a:pPr marL="0" indent="0">
              <a:buNone/>
            </a:pPr>
            <a:endParaRPr lang="pl-PL" dirty="0"/>
          </a:p>
        </p:txBody>
      </p:sp>
    </p:spTree>
    <p:extLst>
      <p:ext uri="{BB962C8B-B14F-4D97-AF65-F5344CB8AC3E}">
        <p14:creationId xmlns:p14="http://schemas.microsoft.com/office/powerpoint/2010/main" val="1997048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en-GB" dirty="0"/>
              <a:t>Recognition of nature’s inherent rights as a subject, and their acceptance and incorporation into the legal system, requires not only changes in the law, but also a paradigm shift in thinking about the legal system: one which places human beings at the centre, but also takes into account the needs of other living beings and nature as a whole. However, the attempts to introduce this construction have been made in response to the inefficiency of the existing environmental protection system, the evident need to the search for more effective instruments, and the awareness of the need to develop an alternative worldview that can replace the prevailing one. Nature’s subjectivity is recognized in many religious systems; the approach to nature as an equal partner with its own rights is not alien to many cultures, but it is manifested in their customs and beliefs rather than in their legal systems. The legal system known to the West, which largely dominates the world, recognizes forests, mountains and rivers as objects of property, but does not recognize them as subjects of law.</a:t>
            </a:r>
            <a:endParaRPr lang="pl-PL" dirty="0"/>
          </a:p>
          <a:p>
            <a:endParaRPr lang="pl-PL" dirty="0"/>
          </a:p>
        </p:txBody>
      </p:sp>
    </p:spTree>
    <p:extLst>
      <p:ext uri="{BB962C8B-B14F-4D97-AF65-F5344CB8AC3E}">
        <p14:creationId xmlns:p14="http://schemas.microsoft.com/office/powerpoint/2010/main" val="161216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Legal</a:t>
            </a:r>
            <a:r>
              <a:rPr lang="pl-PL" dirty="0"/>
              <a:t> </a:t>
            </a:r>
            <a:r>
              <a:rPr lang="pl-PL" dirty="0" err="1"/>
              <a:t>positivism</a:t>
            </a:r>
            <a:r>
              <a:rPr lang="pl-PL" dirty="0"/>
              <a:t>?</a:t>
            </a:r>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8630" y="1926576"/>
            <a:ext cx="7274740" cy="4149436"/>
          </a:xfrm>
        </p:spPr>
      </p:pic>
    </p:spTree>
    <p:extLst>
      <p:ext uri="{BB962C8B-B14F-4D97-AF65-F5344CB8AC3E}">
        <p14:creationId xmlns:p14="http://schemas.microsoft.com/office/powerpoint/2010/main" val="183417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A new paradigm for understanding law</a:t>
            </a:r>
            <a:endParaRPr lang="pl-PL" dirty="0"/>
          </a:p>
        </p:txBody>
      </p:sp>
      <p:sp>
        <p:nvSpPr>
          <p:cNvPr id="3" name="Symbol zastępczy zawartości 2"/>
          <p:cNvSpPr>
            <a:spLocks noGrp="1"/>
          </p:cNvSpPr>
          <p:nvPr>
            <p:ph idx="1"/>
          </p:nvPr>
        </p:nvSpPr>
        <p:spPr/>
        <p:txBody>
          <a:bodyPr>
            <a:normAutofit lnSpcReduction="10000"/>
          </a:bodyPr>
          <a:lstStyle/>
          <a:p>
            <a:r>
              <a:rPr lang="en-GB" dirty="0"/>
              <a:t>In today’s world, paradigms and ways of perceiving various social phenomena are changing, including those pertaining to the relations between human beings and nature. Adapting to this changing reality is by no means easy. Lawyers, in particular, find it difficult to let go of existing meanings and to change their ways of understanding and interpreting certain institutions. This situation is encouraged by the positivist vision of law that still prevails in legal thinking, which  justifies strict adherence to the letter of the law. However, we should be moving in the other direction: in order to escape from the vision of the state as a mythical Leviathan, we should view the law as an interpretative fact, the correct interpretation of which requires referring to economic, cultural, social or ecological arguments.</a:t>
            </a:r>
            <a:endParaRPr lang="pl-PL" dirty="0"/>
          </a:p>
          <a:p>
            <a:endParaRPr lang="pl-PL" dirty="0"/>
          </a:p>
        </p:txBody>
      </p:sp>
    </p:spTree>
    <p:extLst>
      <p:ext uri="{BB962C8B-B14F-4D97-AF65-F5344CB8AC3E}">
        <p14:creationId xmlns:p14="http://schemas.microsoft.com/office/powerpoint/2010/main" val="268965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err="1"/>
              <a:t>Whanganui</a:t>
            </a:r>
            <a:endParaRPr lang="pl-PL" b="1" dirty="0"/>
          </a:p>
        </p:txBody>
      </p:sp>
      <p:pic>
        <p:nvPicPr>
          <p:cNvPr id="6" name="Symbol zastępczy zawartośc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2745" y="1825625"/>
            <a:ext cx="8006510" cy="4351338"/>
          </a:xfrm>
        </p:spPr>
      </p:pic>
    </p:spTree>
    <p:extLst>
      <p:ext uri="{BB962C8B-B14F-4D97-AF65-F5344CB8AC3E}">
        <p14:creationId xmlns:p14="http://schemas.microsoft.com/office/powerpoint/2010/main" val="203575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sz="3600" b="1" dirty="0"/>
              <a:t>A New Zealand river is treated like a human being</a:t>
            </a:r>
            <a:endParaRPr lang="pl-PL" sz="3600" dirty="0"/>
          </a:p>
        </p:txBody>
      </p:sp>
      <p:sp>
        <p:nvSpPr>
          <p:cNvPr id="3" name="Symbol zastępczy zawartości 2"/>
          <p:cNvSpPr>
            <a:spLocks noGrp="1"/>
          </p:cNvSpPr>
          <p:nvPr>
            <p:ph idx="1"/>
          </p:nvPr>
        </p:nvSpPr>
        <p:spPr/>
        <p:txBody>
          <a:bodyPr>
            <a:normAutofit fontScale="85000" lnSpcReduction="20000"/>
          </a:bodyPr>
          <a:lstStyle/>
          <a:p>
            <a:r>
              <a:rPr lang="en-GB" dirty="0"/>
              <a:t>This new approach is noticeable in the case of the Whanganui River, a waterway revered by the Maori as the </a:t>
            </a:r>
            <a:r>
              <a:rPr lang="en-GB" dirty="0" err="1"/>
              <a:t>Te</a:t>
            </a:r>
            <a:r>
              <a:rPr lang="en-GB" dirty="0"/>
              <a:t> Awa </a:t>
            </a:r>
            <a:r>
              <a:rPr lang="en-GB" dirty="0" err="1"/>
              <a:t>Tupua</a:t>
            </a:r>
            <a:r>
              <a:rPr lang="en-GB" dirty="0"/>
              <a:t>, which has been granted legal personhood. The river will be treated as a minor before the courts; it is represented by two indigenous New Zealanders and has representation in parliament. The idea of recognising elements of nature as having legal personality has been around for many years, as part of proposals for a new approach to ecology. However, recent years have seen the introduction of concrete solutions in this regard. In various parts of the world, there are attempts to recognize rivers (as well as other elements of the natural environment) as separate legal entities. As yet, this trend is not universal, since only a few examples can be identified in the existing legislation. From a typically legal perspective, the clear arguments for extending the concept of legal entity to environmental elements deserve attention. Nature is in need of protection and, in order to receive it, it should obtain legal personality and its own independent rights, so that it can sue entities that harm it and receive appropriate compensation.</a:t>
            </a:r>
            <a:endParaRPr lang="pl-PL" dirty="0"/>
          </a:p>
          <a:p>
            <a:endParaRPr lang="pl-PL" dirty="0"/>
          </a:p>
        </p:txBody>
      </p:sp>
    </p:spTree>
    <p:extLst>
      <p:ext uri="{BB962C8B-B14F-4D97-AF65-F5344CB8AC3E}">
        <p14:creationId xmlns:p14="http://schemas.microsoft.com/office/powerpoint/2010/main" val="3878525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altLang="pl-PL" dirty="0"/>
              <a:t>Biodiversity</a:t>
            </a:r>
            <a:endParaRPr lang="pl-PL" dirty="0"/>
          </a:p>
        </p:txBody>
      </p:sp>
      <p:pic>
        <p:nvPicPr>
          <p:cNvPr id="6" name="Symbol zastępczy zawartości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1851" y="1825625"/>
            <a:ext cx="9408298" cy="4351338"/>
          </a:xfrm>
        </p:spPr>
      </p:pic>
    </p:spTree>
    <p:extLst>
      <p:ext uri="{BB962C8B-B14F-4D97-AF65-F5344CB8AC3E}">
        <p14:creationId xmlns:p14="http://schemas.microsoft.com/office/powerpoint/2010/main" val="52244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err="1"/>
              <a:t>Legal</a:t>
            </a:r>
            <a:r>
              <a:rPr lang="pl-PL" dirty="0"/>
              <a:t> </a:t>
            </a:r>
            <a:r>
              <a:rPr lang="pl-PL"/>
              <a:t>definition</a:t>
            </a:r>
            <a:endParaRPr lang="pl-PL" dirty="0"/>
          </a:p>
        </p:txBody>
      </p:sp>
      <p:sp>
        <p:nvSpPr>
          <p:cNvPr id="3" name="Symbol zastępczy zawartości 2"/>
          <p:cNvSpPr>
            <a:spLocks noGrp="1"/>
          </p:cNvSpPr>
          <p:nvPr>
            <p:ph idx="1"/>
          </p:nvPr>
        </p:nvSpPr>
        <p:spPr/>
        <p:txBody>
          <a:bodyPr/>
          <a:lstStyle/>
          <a:p>
            <a:pPr>
              <a:lnSpc>
                <a:spcPct val="80000"/>
              </a:lnSpc>
            </a:pPr>
            <a:r>
              <a:rPr lang="en-US" altLang="pl-PL" dirty="0"/>
              <a:t>Biodiversity is of vital importance to all living nature. It can be defined as the diversity of living forms, with all their variability at the microscopic and macroscopic levels. It is the sum of all genes, species, habitats and natural processes that constitute the essence of the </a:t>
            </a:r>
            <a:r>
              <a:rPr lang="en-US" altLang="pl-PL" dirty="0" err="1"/>
              <a:t>Earth’ss</a:t>
            </a:r>
            <a:r>
              <a:rPr lang="en-US" altLang="pl-PL" dirty="0"/>
              <a:t> existence (Biodiversity and the Law, ed. W.J. Snake III, Washington 2009, p. XIX).</a:t>
            </a:r>
          </a:p>
          <a:p>
            <a:pPr>
              <a:lnSpc>
                <a:spcPct val="80000"/>
              </a:lnSpc>
            </a:pPr>
            <a:r>
              <a:rPr lang="en-US" altLang="pl-PL" dirty="0"/>
              <a:t>Currently, biodiversity is one of the most important concepts in contemporary law focused on the protection of nature and the environment. The level of biodiversity is a crucial factor for achieving sustainable development objectives on global, regional and local scales, as well as for the implementation of the principle of justice between generations.</a:t>
            </a:r>
            <a:endParaRPr lang="pl-PL" altLang="pl-PL" dirty="0"/>
          </a:p>
          <a:p>
            <a:endParaRPr lang="pl-PL" dirty="0"/>
          </a:p>
        </p:txBody>
      </p:sp>
    </p:spTree>
    <p:extLst>
      <p:ext uri="{BB962C8B-B14F-4D97-AF65-F5344CB8AC3E}">
        <p14:creationId xmlns:p14="http://schemas.microsoft.com/office/powerpoint/2010/main" val="141041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342900" lvl="0" indent="-342900" fontAlgn="base">
              <a:spcBef>
                <a:spcPct val="20000"/>
              </a:spcBef>
              <a:spcAft>
                <a:spcPct val="0"/>
              </a:spcAft>
              <a:buFontTx/>
              <a:buChar char="•"/>
            </a:pPr>
            <a:r>
              <a:rPr lang="en-US" altLang="pl-PL" sz="2400" dirty="0">
                <a:solidFill>
                  <a:srgbClr val="000000"/>
                </a:solidFill>
                <a:latin typeface="Arial"/>
                <a:cs typeface="Arial"/>
              </a:rPr>
              <a:t>This concept was legally defined by the Convention on Biodiversity, which was open for signature at Rio de Janeiro on 5 June 1992 (currently the Convention has 196 signatories, including the European Union, which adopted the Convention by decision of the Council of the EEC of 25 October 1993). (OJ L 309, 13.12.1993). According to its provisions, biodiversity means the variability among living organisms from all sources including, inter alia, terrestrial, marine and other aquatic ecosystems and the ecological complexes of which they are part: this includes diversity within species, between species and of ecosystems.</a:t>
            </a:r>
            <a:endParaRPr lang="pl-PL" altLang="pl-PL" sz="2400" dirty="0">
              <a:solidFill>
                <a:srgbClr val="000000"/>
              </a:solidFill>
              <a:latin typeface="Arial"/>
              <a:cs typeface="Arial"/>
            </a:endParaRPr>
          </a:p>
        </p:txBody>
      </p:sp>
    </p:spTree>
    <p:extLst>
      <p:ext uri="{BB962C8B-B14F-4D97-AF65-F5344CB8AC3E}">
        <p14:creationId xmlns:p14="http://schemas.microsoft.com/office/powerpoint/2010/main" val="1754534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en-GB" dirty="0"/>
              <a:t>One of the fundamental principles of sustainable development is maintaining the dynamic balance of ecosystems. This is of critical importance because if an ecosystem is subjected to overexploitation and its biotic structures are degraded, it reaches a point where its </a:t>
            </a:r>
            <a:r>
              <a:rPr lang="en-GB" dirty="0" err="1"/>
              <a:t>bioproductivity</a:t>
            </a:r>
            <a:r>
              <a:rPr lang="en-GB" dirty="0"/>
              <a:t> becomes insufficient, or even impossible. Since ecosystem functioning, its biodiversity and </a:t>
            </a:r>
            <a:r>
              <a:rPr lang="en-GB" dirty="0" err="1"/>
              <a:t>bioproductivity</a:t>
            </a:r>
            <a:r>
              <a:rPr lang="en-GB" dirty="0"/>
              <a:t> are the result of the long evolution of biogeochemical processes, </a:t>
            </a:r>
            <a:r>
              <a:rPr lang="en-GB" u="sng" dirty="0"/>
              <a:t>it is crucial to have a thorough understanding of these matters</a:t>
            </a:r>
            <a:r>
              <a:rPr lang="en-GB" dirty="0"/>
              <a:t>. </a:t>
            </a:r>
            <a:endParaRPr lang="pl-PL" dirty="0"/>
          </a:p>
          <a:p>
            <a:r>
              <a:rPr lang="en-GB" dirty="0"/>
              <a:t>This is essential knowledge for achieving sustainable development in the face of human population growth and climate change. Equally importantly, it is also basic knowledge for controlling ecological processes in order to enhance the resilience and robustness of the natural environment. And lawyers have rather limited knowledge of these matters – to say the least!</a:t>
            </a:r>
            <a:endParaRPr lang="pl-PL" dirty="0"/>
          </a:p>
          <a:p>
            <a:endParaRPr lang="pl-PL" dirty="0"/>
          </a:p>
        </p:txBody>
      </p:sp>
    </p:spTree>
    <p:extLst>
      <p:ext uri="{BB962C8B-B14F-4D97-AF65-F5344CB8AC3E}">
        <p14:creationId xmlns:p14="http://schemas.microsoft.com/office/powerpoint/2010/main" val="184907612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1457</Words>
  <Application>Microsoft Office PowerPoint</Application>
  <PresentationFormat>Panoramiczny</PresentationFormat>
  <Paragraphs>26</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Calibri</vt:lpstr>
      <vt:lpstr>Calibri Light</vt:lpstr>
      <vt:lpstr>Motyw pakietu Office</vt:lpstr>
      <vt:lpstr>Why do lawyers need knowledge of WBSRCE (Water, Biodiversity, ecosystem Services, Resilience, Culture, Education)?</vt:lpstr>
      <vt:lpstr>Legal positivism?</vt:lpstr>
      <vt:lpstr>A new paradigm for understanding law</vt:lpstr>
      <vt:lpstr>Whanganui</vt:lpstr>
      <vt:lpstr>A New Zealand river is treated like a human being</vt:lpstr>
      <vt:lpstr>Biodiversity</vt:lpstr>
      <vt:lpstr>Legal definition</vt:lpstr>
      <vt:lpstr>Prezentacja programu PowerPoint</vt:lpstr>
      <vt:lpstr>Prezentacja programu PowerPoint</vt:lpstr>
      <vt:lpstr>Case: Grabia river/close to Lask</vt:lpstr>
      <vt:lpstr>Prezentacja programu PowerPoint</vt:lpstr>
      <vt:lpstr>The Łask Reservoir project</vt:lpstr>
      <vt:lpstr>The state as the Leviathan</vt:lpstr>
      <vt:lpstr>Positivistic thinking</vt:lpstr>
      <vt:lpstr>Conclusion</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the lawyers need the knowlegde about WBSRCE?</dc:title>
  <dc:creator>Bartosz Wojciechowski</dc:creator>
  <cp:lastModifiedBy>Alkame Art</cp:lastModifiedBy>
  <cp:revision>33</cp:revision>
  <dcterms:created xsi:type="dcterms:W3CDTF">2022-05-29T08:27:59Z</dcterms:created>
  <dcterms:modified xsi:type="dcterms:W3CDTF">2023-03-06T09:24:51Z</dcterms:modified>
</cp:coreProperties>
</file>